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2" r:id="rId4"/>
    <p:sldId id="273" r:id="rId5"/>
    <p:sldId id="275" r:id="rId6"/>
    <p:sldId id="274" r:id="rId7"/>
    <p:sldId id="258" r:id="rId8"/>
    <p:sldId id="265" r:id="rId9"/>
    <p:sldId id="266" r:id="rId10"/>
    <p:sldId id="267" r:id="rId11"/>
    <p:sldId id="268" r:id="rId12"/>
    <p:sldId id="269" r:id="rId13"/>
    <p:sldId id="276" r:id="rId14"/>
    <p:sldId id="277" r:id="rId15"/>
    <p:sldId id="278" r:id="rId16"/>
    <p:sldId id="282" r:id="rId17"/>
    <p:sldId id="283" r:id="rId18"/>
    <p:sldId id="280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3" r:id="rId27"/>
    <p:sldId id="292" r:id="rId28"/>
    <p:sldId id="294" r:id="rId29"/>
    <p:sldId id="295" r:id="rId30"/>
    <p:sldId id="296" r:id="rId31"/>
    <p:sldId id="297" r:id="rId32"/>
    <p:sldId id="257" r:id="rId33"/>
    <p:sldId id="259" r:id="rId34"/>
    <p:sldId id="260" r:id="rId35"/>
    <p:sldId id="261" r:id="rId36"/>
    <p:sldId id="262" r:id="rId37"/>
    <p:sldId id="263" r:id="rId38"/>
    <p:sldId id="299" r:id="rId39"/>
    <p:sldId id="300" r:id="rId40"/>
    <p:sldId id="301" r:id="rId41"/>
    <p:sldId id="298" r:id="rId42"/>
    <p:sldId id="271" r:id="rId43"/>
    <p:sldId id="264" r:id="rId44"/>
    <p:sldId id="270" r:id="rId45"/>
    <p:sldId id="28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92DE6A67-769B-4F4F-A6A0-CBCE4FC70E82}">
          <p14:sldIdLst>
            <p14:sldId id="256"/>
            <p14:sldId id="281"/>
            <p14:sldId id="272"/>
            <p14:sldId id="273"/>
            <p14:sldId id="275"/>
            <p14:sldId id="274"/>
            <p14:sldId id="258"/>
            <p14:sldId id="265"/>
            <p14:sldId id="266"/>
            <p14:sldId id="267"/>
            <p14:sldId id="268"/>
            <p14:sldId id="269"/>
            <p14:sldId id="276"/>
            <p14:sldId id="277"/>
            <p14:sldId id="278"/>
            <p14:sldId id="282"/>
            <p14:sldId id="283"/>
            <p14:sldId id="280"/>
            <p14:sldId id="285"/>
            <p14:sldId id="286"/>
            <p14:sldId id="287"/>
            <p14:sldId id="288"/>
            <p14:sldId id="289"/>
            <p14:sldId id="290"/>
            <p14:sldId id="291"/>
            <p14:sldId id="293"/>
            <p14:sldId id="292"/>
            <p14:sldId id="294"/>
            <p14:sldId id="295"/>
            <p14:sldId id="296"/>
            <p14:sldId id="297"/>
            <p14:sldId id="298"/>
            <p14:sldId id="257"/>
            <p14:sldId id="259"/>
            <p14:sldId id="260"/>
            <p14:sldId id="261"/>
            <p14:sldId id="262"/>
            <p14:sldId id="263"/>
          </p14:sldIdLst>
        </p14:section>
        <p14:section name="Closing and References" id="{6B91C41A-47E3-47A8-8AD3-8E7FA8019E5F}">
          <p14:sldIdLst>
            <p14:sldId id="271"/>
            <p14:sldId id="264"/>
            <p14:sldId id="270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100" d="100"/>
          <a:sy n="100" d="100"/>
        </p:scale>
        <p:origin x="-426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pratchev.blogspot.com/" TargetMode="External"/><Relationship Id="rId2" Type="http://schemas.openxmlformats.org/officeDocument/2006/relationships/hyperlink" Target="mailto:sjones@sqlservercentral.com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sqlinthewild.co.za/index.php/2007/09/08/shrinking-databases/" TargetMode="External"/><Relationship Id="rId7" Type="http://schemas.openxmlformats.org/officeDocument/2006/relationships/hyperlink" Target="http://www.sql-server-performance.com/articles/per/guid_performance_p1.aspx" TargetMode="External"/><Relationship Id="rId2" Type="http://schemas.openxmlformats.org/officeDocument/2006/relationships/hyperlink" Target="http://www.sqlskills.com/BLOGS/PAUL/post/Why-you-should-not-shrink-your-data-file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qlskills.com/BLOGS/KIMBERLY/post/GUIDs-as-PRIMARY-KEYs-andor-the-clustering-key.aspx" TargetMode="External"/><Relationship Id="rId5" Type="http://schemas.openxmlformats.org/officeDocument/2006/relationships/hyperlink" Target="http://www.sqlservercentral.com/blogs/steve_jones/archive/2010/09/08/common-sql-server-mistakes-_1320_-guid-as-a-clustered-pk.aspx" TargetMode="External"/><Relationship Id="rId4" Type="http://schemas.openxmlformats.org/officeDocument/2006/relationships/hyperlink" Target="http://www.sqlskills.com/BLOGS/KIMBERLY/post/Transaction-Log-VLFs-too-many-or-too-few.asp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sqlauthority.com/2010/09/15/sql-server-select-and-adding-column-issue-in-view-limitation-of-the-view%C2%A04/" TargetMode="External"/><Relationship Id="rId2" Type="http://schemas.openxmlformats.org/officeDocument/2006/relationships/hyperlink" Target="http://www.sqlservercentral.com/blogs/steve_jones/archive/2010/09/01/common-sql-server-mistakes-_2D00_-select-_2A00_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ssqltips.com/tip.asp?tip=1236" TargetMode="External"/><Relationship Id="rId5" Type="http://schemas.openxmlformats.org/officeDocument/2006/relationships/hyperlink" Target="http://www.sqlservercentral.com/articles/Performance+Tuning/61809/" TargetMode="External"/><Relationship Id="rId4" Type="http://schemas.openxmlformats.org/officeDocument/2006/relationships/hyperlink" Target="http://msdn.microsoft.com/en-us/library/ff647793.asp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servercentral.com/articles/Advanced+Querying/2829/" TargetMode="External"/><Relationship Id="rId2" Type="http://schemas.openxmlformats.org/officeDocument/2006/relationships/hyperlink" Target="http://www.sqlservercentral.com/articles/87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ql-server-performance.com/tips/cursors_p1.aspx" TargetMode="External"/><Relationship Id="rId5" Type="http://schemas.openxmlformats.org/officeDocument/2006/relationships/hyperlink" Target="http://msdn.microsoft.com/en-us/library/ff647793.aspx" TargetMode="External"/><Relationship Id="rId4" Type="http://schemas.openxmlformats.org/officeDocument/2006/relationships/hyperlink" Target="http://www.sqlteam.com/article/cursor-performan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SQL Server Mistakes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Jones</a:t>
            </a:r>
          </a:p>
          <a:p>
            <a:r>
              <a:rPr lang="en-US" dirty="0" err="1" smtClean="0"/>
              <a:t>SQLServerCental</a:t>
            </a:r>
            <a:endParaRPr lang="en-US" dirty="0" smtClean="0"/>
          </a:p>
          <a:p>
            <a:r>
              <a:rPr lang="en-US" dirty="0" smtClean="0"/>
              <a:t>Red Gate Software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181600"/>
            <a:ext cx="2205681" cy="685800"/>
          </a:xfrm>
          <a:prstGeom prst="rect">
            <a:avLst/>
          </a:prstGeom>
        </p:spPr>
      </p:pic>
      <p:pic>
        <p:nvPicPr>
          <p:cNvPr id="5" name="Picture 4" descr="SSC 800x600.png"/>
          <p:cNvPicPr>
            <a:picLocks noChangeAspect="1"/>
          </p:cNvPicPr>
          <p:nvPr/>
        </p:nvPicPr>
        <p:blipFill>
          <a:blip r:embed="rId3" cstate="print"/>
          <a:srcRect t="29412" r="5000" b="29412"/>
          <a:stretch>
            <a:fillRect/>
          </a:stretch>
        </p:blipFill>
        <p:spPr>
          <a:xfrm>
            <a:off x="0" y="3581400"/>
            <a:ext cx="3309257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436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2286000"/>
            <a:ext cx="1104900" cy="1143000"/>
            <a:chOff x="1371600" y="2286000"/>
            <a:chExt cx="1104900" cy="1143000"/>
          </a:xfrm>
        </p:grpSpPr>
        <p:sp>
          <p:nvSpPr>
            <p:cNvPr id="5" name="Rectangle 4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05200" y="2295524"/>
            <a:ext cx="1104900" cy="1143000"/>
            <a:chOff x="1371600" y="2286000"/>
            <a:chExt cx="1104900" cy="1143000"/>
          </a:xfrm>
        </p:grpSpPr>
        <p:sp>
          <p:nvSpPr>
            <p:cNvPr id="18" name="Rectangle 17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648325" y="2305048"/>
            <a:ext cx="1104900" cy="1143000"/>
            <a:chOff x="1371600" y="2286000"/>
            <a:chExt cx="1104900" cy="1143000"/>
          </a:xfrm>
        </p:grpSpPr>
        <p:sp>
          <p:nvSpPr>
            <p:cNvPr id="30" name="Rectangle 29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352550" y="4038600"/>
            <a:ext cx="1104900" cy="1143000"/>
            <a:chOff x="1371600" y="2286000"/>
            <a:chExt cx="1104900" cy="1143000"/>
          </a:xfrm>
        </p:grpSpPr>
        <p:sp>
          <p:nvSpPr>
            <p:cNvPr id="42" name="Rectangle 41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505200" y="4038600"/>
            <a:ext cx="1104900" cy="1143000"/>
            <a:chOff x="1371600" y="2286000"/>
            <a:chExt cx="1104900" cy="1143000"/>
          </a:xfrm>
        </p:grpSpPr>
        <p:sp>
          <p:nvSpPr>
            <p:cNvPr id="54" name="Rectangle 53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648325" y="4038599"/>
            <a:ext cx="1104900" cy="1143000"/>
            <a:chOff x="1371600" y="2286000"/>
            <a:chExt cx="1104900" cy="1143000"/>
          </a:xfrm>
        </p:grpSpPr>
        <p:sp>
          <p:nvSpPr>
            <p:cNvPr id="66" name="Rectangle 65"/>
            <p:cNvSpPr/>
            <p:nvPr/>
          </p:nvSpPr>
          <p:spPr>
            <a:xfrm>
              <a:off x="1371600" y="2286000"/>
              <a:ext cx="1104900" cy="114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371600" y="22860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71600" y="25146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371600" y="27432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371600" y="29718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37160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24050" y="2286000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924050" y="2506435"/>
              <a:ext cx="552450" cy="24492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924050" y="2743199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924050" y="2971798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24050" y="3200400"/>
              <a:ext cx="552450" cy="228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8" name="Elbow Connector 77"/>
          <p:cNvCxnSpPr>
            <a:endCxn id="18" idx="1"/>
          </p:cNvCxnSpPr>
          <p:nvPr/>
        </p:nvCxnSpPr>
        <p:spPr>
          <a:xfrm>
            <a:off x="2476500" y="2400300"/>
            <a:ext cx="1028700" cy="4667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26" idx="3"/>
            <a:endCxn id="27" idx="3"/>
          </p:cNvCxnSpPr>
          <p:nvPr/>
        </p:nvCxnSpPr>
        <p:spPr>
          <a:xfrm>
            <a:off x="4610100" y="2867023"/>
            <a:ext cx="12700" cy="228599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2" idx="1"/>
            <a:endCxn id="23" idx="1"/>
          </p:cNvCxnSpPr>
          <p:nvPr/>
        </p:nvCxnSpPr>
        <p:spPr>
          <a:xfrm rot="10800000" flipV="1">
            <a:off x="3505200" y="3095624"/>
            <a:ext cx="12700" cy="2286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28" idx="3"/>
            <a:endCxn id="67" idx="1"/>
          </p:cNvCxnSpPr>
          <p:nvPr/>
        </p:nvCxnSpPr>
        <p:spPr>
          <a:xfrm>
            <a:off x="4610100" y="3324224"/>
            <a:ext cx="1038225" cy="8286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72" idx="3"/>
            <a:endCxn id="35" idx="1"/>
          </p:cNvCxnSpPr>
          <p:nvPr/>
        </p:nvCxnSpPr>
        <p:spPr>
          <a:xfrm flipH="1" flipV="1">
            <a:off x="5648325" y="3333748"/>
            <a:ext cx="1104900" cy="827316"/>
          </a:xfrm>
          <a:prstGeom prst="bentConnector5">
            <a:avLst>
              <a:gd name="adj1" fmla="val -20690"/>
              <a:gd name="adj2" fmla="val 50493"/>
              <a:gd name="adj3" fmla="val 1206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40" idx="3"/>
          </p:cNvCxnSpPr>
          <p:nvPr/>
        </p:nvCxnSpPr>
        <p:spPr>
          <a:xfrm>
            <a:off x="6753225" y="3333748"/>
            <a:ext cx="12700" cy="1733552"/>
          </a:xfrm>
          <a:prstGeom prst="bentConnector4">
            <a:avLst>
              <a:gd name="adj1" fmla="val 4650000"/>
              <a:gd name="adj2" fmla="val 1010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71" idx="1"/>
            <a:endCxn id="63" idx="3"/>
          </p:cNvCxnSpPr>
          <p:nvPr/>
        </p:nvCxnSpPr>
        <p:spPr>
          <a:xfrm rot="10800000">
            <a:off x="4610101" y="4838699"/>
            <a:ext cx="1038225" cy="22860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58" idx="1"/>
            <a:endCxn id="48" idx="3"/>
          </p:cNvCxnSpPr>
          <p:nvPr/>
        </p:nvCxnSpPr>
        <p:spPr>
          <a:xfrm rot="10800000">
            <a:off x="2457450" y="4161066"/>
            <a:ext cx="1047750" cy="67763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43" idx="1"/>
            <a:endCxn id="44" idx="1"/>
          </p:cNvCxnSpPr>
          <p:nvPr/>
        </p:nvCxnSpPr>
        <p:spPr>
          <a:xfrm rot="10800000" flipV="1">
            <a:off x="1352550" y="4152900"/>
            <a:ext cx="12700" cy="2286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49" idx="3"/>
            <a:endCxn id="50" idx="3"/>
          </p:cNvCxnSpPr>
          <p:nvPr/>
        </p:nvCxnSpPr>
        <p:spPr>
          <a:xfrm>
            <a:off x="2457450" y="4381500"/>
            <a:ext cx="12700" cy="228599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45" idx="1"/>
            <a:endCxn id="46" idx="1"/>
          </p:cNvCxnSpPr>
          <p:nvPr/>
        </p:nvCxnSpPr>
        <p:spPr>
          <a:xfrm rot="10800000" flipV="1">
            <a:off x="1352550" y="4610100"/>
            <a:ext cx="12700" cy="2286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stCxn id="51" idx="3"/>
            <a:endCxn id="55" idx="1"/>
          </p:cNvCxnSpPr>
          <p:nvPr/>
        </p:nvCxnSpPr>
        <p:spPr>
          <a:xfrm flipV="1">
            <a:off x="2457450" y="4152900"/>
            <a:ext cx="1047750" cy="685798"/>
          </a:xfrm>
          <a:prstGeom prst="bentConnector3">
            <a:avLst>
              <a:gd name="adj1" fmla="val 6272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60" idx="3"/>
            <a:endCxn id="32" idx="1"/>
          </p:cNvCxnSpPr>
          <p:nvPr/>
        </p:nvCxnSpPr>
        <p:spPr>
          <a:xfrm flipV="1">
            <a:off x="4610100" y="2647948"/>
            <a:ext cx="1038225" cy="1513117"/>
          </a:xfrm>
          <a:prstGeom prst="bentConnector3">
            <a:avLst>
              <a:gd name="adj1" fmla="val 6192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2890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1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 as Clustered Key –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GUID a non-clustered index</a:t>
            </a:r>
          </a:p>
          <a:p>
            <a:r>
              <a:rPr lang="en-US" dirty="0" smtClean="0"/>
              <a:t>Use NEWSEQUENTIALID() instead of NEWID()</a:t>
            </a:r>
          </a:p>
          <a:p>
            <a:r>
              <a:rPr lang="en-US" dirty="0" smtClean="0"/>
              <a:t>Use Identity instead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09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the WHERE Clause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6674470" cy="1609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811394"/>
            <a:ext cx="4953000" cy="13362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523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the WHERE Clause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76400"/>
            <a:ext cx="5389033" cy="144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581400"/>
            <a:ext cx="7739063" cy="1047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25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the WHERE Clause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714498"/>
            <a:ext cx="4238625" cy="828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438525"/>
            <a:ext cx="3714750" cy="895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399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the WHERE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Exception in 2008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4" y="2362200"/>
            <a:ext cx="5676089" cy="1371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43" y="3962400"/>
            <a:ext cx="5391150" cy="1514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157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smtClean="0"/>
              <a:t>NULL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NULL is not equal to any other value</a:t>
            </a:r>
          </a:p>
          <a:p>
            <a:pPr lvl="1"/>
            <a:r>
              <a:rPr lang="en-US" dirty="0" smtClean="0"/>
              <a:t>Including itself!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87" y="2833687"/>
            <a:ext cx="7210425" cy="11906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842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Use “Is NULL” or “Is Not NULL”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971800"/>
            <a:ext cx="6238875" cy="1562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616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smtClean="0"/>
              <a:t>Row </a:t>
            </a:r>
            <a:r>
              <a:rPr lang="en-US" dirty="0" smtClean="0"/>
              <a:t>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/>
          <a:lstStyle/>
          <a:p>
            <a:r>
              <a:rPr lang="en-US" dirty="0" smtClean="0"/>
              <a:t>Triggers fire once per DML statement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38400"/>
            <a:ext cx="8467725" cy="29813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681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smtClean="0"/>
              <a:t>Row </a:t>
            </a:r>
            <a:r>
              <a:rPr lang="en-US" dirty="0" smtClean="0"/>
              <a:t>Triggers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8229600" cy="2942514"/>
          </a:xfrm>
        </p:spPr>
      </p:pic>
    </p:spTree>
    <p:extLst>
      <p:ext uri="{BB962C8B-B14F-4D97-AF65-F5344CB8AC3E}">
        <p14:creationId xmlns="" xmlns:p14="http://schemas.microsoft.com/office/powerpoint/2010/main" val="33933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SQL Server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Using SELECT *</a:t>
            </a:r>
          </a:p>
          <a:p>
            <a:r>
              <a:rPr lang="en-US" dirty="0" smtClean="0"/>
              <a:t>Using a GUID as a Clustered Key</a:t>
            </a:r>
          </a:p>
          <a:p>
            <a:r>
              <a:rPr lang="en-US" dirty="0" smtClean="0"/>
              <a:t>Putting Functions in the WHERE Clause</a:t>
            </a:r>
          </a:p>
          <a:p>
            <a:r>
              <a:rPr lang="en-US" dirty="0" smtClean="0"/>
              <a:t>Using = NULL</a:t>
            </a:r>
          </a:p>
          <a:p>
            <a:r>
              <a:rPr lang="en-US" dirty="0" smtClean="0"/>
              <a:t>Writing Single Row triggers</a:t>
            </a:r>
          </a:p>
          <a:p>
            <a:r>
              <a:rPr lang="en-US" dirty="0" smtClean="0"/>
              <a:t>Indexing all Columns</a:t>
            </a:r>
          </a:p>
          <a:p>
            <a:r>
              <a:rPr lang="en-US" dirty="0" smtClean="0"/>
              <a:t>Using Cursors</a:t>
            </a:r>
          </a:p>
          <a:p>
            <a:r>
              <a:rPr lang="en-US" dirty="0" smtClean="0"/>
              <a:t>SA Account </a:t>
            </a:r>
            <a:r>
              <a:rPr lang="en-US" dirty="0" smtClean="0"/>
              <a:t>Usage</a:t>
            </a:r>
          </a:p>
          <a:p>
            <a:r>
              <a:rPr lang="en-US" dirty="0" smtClean="0"/>
              <a:t>Shrinking databases</a:t>
            </a:r>
          </a:p>
          <a:p>
            <a:r>
              <a:rPr lang="en-US" smtClean="0"/>
              <a:t>Assigning Permissions to Users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297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All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dirty="0" smtClean="0"/>
              <a:t>Seen in Third Party Products</a:t>
            </a:r>
          </a:p>
          <a:p>
            <a:r>
              <a:rPr lang="en-US" dirty="0" smtClean="0"/>
              <a:t>Index created on every column</a:t>
            </a:r>
          </a:p>
          <a:p>
            <a:r>
              <a:rPr lang="en-US" dirty="0" smtClean="0"/>
              <a:t>Sometimes reversed indexes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lastname</a:t>
            </a:r>
            <a:r>
              <a:rPr lang="en-US" dirty="0" smtClean="0"/>
              <a:t>, 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customerid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</a:t>
            </a:r>
            <a:r>
              <a:rPr lang="en-US" dirty="0" err="1" smtClean="0"/>
              <a:t>customerid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832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All Columns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387" y="1600200"/>
            <a:ext cx="5001225" cy="4525963"/>
          </a:xfrm>
        </p:spPr>
      </p:pic>
    </p:spTree>
    <p:extLst>
      <p:ext uri="{BB962C8B-B14F-4D97-AF65-F5344CB8AC3E}">
        <p14:creationId xmlns="" xmlns:p14="http://schemas.microsoft.com/office/powerpoint/2010/main" val="15564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All Columns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235" y="1600200"/>
            <a:ext cx="6075529" cy="4525963"/>
          </a:xfrm>
        </p:spPr>
      </p:pic>
    </p:spTree>
    <p:extLst>
      <p:ext uri="{BB962C8B-B14F-4D97-AF65-F5344CB8AC3E}">
        <p14:creationId xmlns="" xmlns:p14="http://schemas.microsoft.com/office/powerpoint/2010/main" val="164266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All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DML requires updates on all indexes</a:t>
            </a:r>
          </a:p>
          <a:p>
            <a:r>
              <a:rPr lang="en-US" dirty="0" smtClean="0"/>
              <a:t>Space required for all indexes</a:t>
            </a:r>
          </a:p>
          <a:p>
            <a:r>
              <a:rPr lang="en-US" dirty="0" smtClean="0"/>
              <a:t>Impacts backups and recovery time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36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All Columns (Solutions)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heavily used columns</a:t>
            </a:r>
          </a:p>
          <a:p>
            <a:r>
              <a:rPr lang="en-US" dirty="0" smtClean="0"/>
              <a:t>Analyze queries for common WHERE clause filters</a:t>
            </a:r>
          </a:p>
          <a:p>
            <a:r>
              <a:rPr lang="en-US" dirty="0" smtClean="0"/>
              <a:t>Limit to 3-6 for OLTP systems</a:t>
            </a:r>
          </a:p>
          <a:p>
            <a:r>
              <a:rPr lang="en-US" dirty="0" smtClean="0"/>
              <a:t>Can implement more indexes for OLAP/DW/</a:t>
            </a:r>
            <a:r>
              <a:rPr lang="en-US" dirty="0" err="1" smtClean="0"/>
              <a:t>Denormalized</a:t>
            </a:r>
            <a:r>
              <a:rPr lang="en-US" dirty="0" smtClean="0"/>
              <a:t> tables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453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Server does not work efficiently with cursors</a:t>
            </a:r>
          </a:p>
          <a:p>
            <a:r>
              <a:rPr lang="en-US" dirty="0" smtClean="0"/>
              <a:t>Additional overhead, more locks, more memory needed</a:t>
            </a:r>
          </a:p>
          <a:p>
            <a:r>
              <a:rPr lang="en-US" dirty="0" smtClean="0"/>
              <a:t>Different than Oracle</a:t>
            </a:r>
          </a:p>
          <a:p>
            <a:r>
              <a:rPr lang="en-US" dirty="0" smtClean="0"/>
              <a:t>Usually can be eliminated with SET based 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1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Selects can be an 5x-10x slower than set based solutions</a:t>
            </a:r>
          </a:p>
          <a:p>
            <a:r>
              <a:rPr lang="en-US" dirty="0" smtClean="0"/>
              <a:t>Updates can be double that or more!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23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/* Left to the inquisitive attendee :)</a:t>
            </a:r>
          </a:p>
          <a:p>
            <a:pPr marL="0" indent="0">
              <a:buNone/>
            </a:pPr>
            <a:r>
              <a:rPr lang="en-US" dirty="0"/>
              <a:t>   almost NEVER a need for these – running totals maybe */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DECLARE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PriceUpdates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CURSOR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LOCAL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FORWARD_ONLY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STATIC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READ_ONLY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FOR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SELECT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sku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price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NewPrices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PriceUpdates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FETCH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NEXT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PriceUpdates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INTO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sku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@price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WHILE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@@FETCH_STATUS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BEGIN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UPDATE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ProductPrices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SET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price 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@price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effective_start_date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CURRENT_TIMESTAMP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WHERE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sku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sku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FETCH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NEXT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PriceUpdates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INTO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</a:t>
            </a:r>
            <a:r>
              <a:rPr lang="en-US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sku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@price</a:t>
            </a:r>
            <a:r>
              <a:rPr lang="en-US" dirty="0">
                <a:solidFill>
                  <a:srgbClr val="80808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END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79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874838"/>
            <a:ext cx="61817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290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 (solutions)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to write set based code</a:t>
            </a:r>
          </a:p>
          <a:p>
            <a:pPr lvl="1"/>
            <a:r>
              <a:rPr lang="en-US" dirty="0" err="1" smtClean="0"/>
              <a:t>Subqueries</a:t>
            </a:r>
            <a:endParaRPr lang="en-US" dirty="0" smtClean="0"/>
          </a:p>
          <a:p>
            <a:pPr lvl="1"/>
            <a:r>
              <a:rPr lang="en-US" dirty="0" smtClean="0"/>
              <a:t>Joins</a:t>
            </a:r>
          </a:p>
          <a:p>
            <a:r>
              <a:rPr lang="en-US" dirty="0" smtClean="0"/>
              <a:t>Exceptions – One time, or rare, tasks</a:t>
            </a:r>
          </a:p>
          <a:p>
            <a:r>
              <a:rPr lang="en-US" dirty="0" smtClean="0"/>
              <a:t>Administrative tasks</a:t>
            </a:r>
          </a:p>
          <a:p>
            <a:pPr lvl="1"/>
            <a:r>
              <a:rPr lang="en-US" dirty="0" err="1" smtClean="0"/>
              <a:t>Sp_msForEachxxxx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072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229600" cy="8381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often does someone do this?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00275"/>
            <a:ext cx="3352800" cy="13805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09999"/>
            <a:ext cx="8686800" cy="19087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526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Account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 is like root, Administrator</a:t>
            </a:r>
          </a:p>
          <a:p>
            <a:pPr lvl="1"/>
            <a:r>
              <a:rPr lang="en-US" dirty="0" err="1" smtClean="0"/>
              <a:t>Sysadmin</a:t>
            </a:r>
            <a:r>
              <a:rPr lang="en-US" dirty="0" smtClean="0"/>
              <a:t> privilege level account</a:t>
            </a:r>
          </a:p>
          <a:p>
            <a:r>
              <a:rPr lang="en-US" dirty="0" smtClean="0"/>
              <a:t>This is an administrative account, not intended to be used by applications</a:t>
            </a:r>
          </a:p>
          <a:p>
            <a:r>
              <a:rPr lang="en-US" dirty="0" smtClean="0"/>
              <a:t>Violates the principle of “Least Privilege”</a:t>
            </a:r>
          </a:p>
          <a:p>
            <a:r>
              <a:rPr lang="en-US" dirty="0" smtClean="0"/>
              <a:t>No reason to use this in SQL 2008 and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28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 Account Usage (Solutions)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granular privileges</a:t>
            </a:r>
          </a:p>
          <a:p>
            <a:r>
              <a:rPr lang="en-US" dirty="0" smtClean="0"/>
              <a:t>Learn SQL Server security model</a:t>
            </a:r>
          </a:p>
          <a:p>
            <a:pPr lvl="1"/>
            <a:r>
              <a:rPr lang="en-US" dirty="0" smtClean="0"/>
              <a:t>GRANT/REVOKE/DENY</a:t>
            </a:r>
          </a:p>
          <a:p>
            <a:pPr lvl="1"/>
            <a:r>
              <a:rPr lang="en-US" dirty="0" smtClean="0"/>
              <a:t>CONTROL, SELECT, INSERT, DELETE, EXECUTE,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EXECUTE AS works in many cases.</a:t>
            </a:r>
          </a:p>
        </p:txBody>
      </p:sp>
    </p:spTree>
    <p:extLst>
      <p:ext uri="{BB962C8B-B14F-4D97-AF65-F5344CB8AC3E}">
        <p14:creationId xmlns="" xmlns:p14="http://schemas.microsoft.com/office/powerpoint/2010/main" val="3287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Shrinking Databases Regularly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shrink</a:t>
            </a:r>
          </a:p>
          <a:p>
            <a:r>
              <a:rPr lang="en-US" dirty="0" smtClean="0"/>
              <a:t>Don’t shrink in maintenance plans</a:t>
            </a:r>
          </a:p>
          <a:p>
            <a:r>
              <a:rPr lang="en-US" dirty="0" smtClean="0"/>
              <a:t>Don’t DBCC </a:t>
            </a:r>
            <a:r>
              <a:rPr lang="en-US" dirty="0" err="1" smtClean="0"/>
              <a:t>Shrinkdatabase</a:t>
            </a:r>
            <a:endParaRPr lang="en-US" dirty="0" smtClean="0"/>
          </a:p>
          <a:p>
            <a:pPr lvl="1"/>
            <a:r>
              <a:rPr lang="en-US" dirty="0" smtClean="0"/>
              <a:t>Use DBCC </a:t>
            </a:r>
            <a:r>
              <a:rPr lang="en-US" dirty="0" err="1" smtClean="0"/>
              <a:t>Shrinkfile</a:t>
            </a:r>
            <a:r>
              <a:rPr lang="en-US" dirty="0" smtClean="0"/>
              <a:t> </a:t>
            </a:r>
            <a:r>
              <a:rPr lang="en-US" i="1" dirty="0" smtClean="0"/>
              <a:t>rarely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9907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Shrinking Databases Regularly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</a:p>
          <a:p>
            <a:pPr lvl="1"/>
            <a:r>
              <a:rPr lang="en-US" dirty="0" smtClean="0"/>
              <a:t>Introduces Fragmentation</a:t>
            </a:r>
          </a:p>
          <a:p>
            <a:pPr lvl="1"/>
            <a:r>
              <a:rPr lang="en-US" dirty="0" smtClean="0"/>
              <a:t>Lowers performance</a:t>
            </a:r>
          </a:p>
          <a:p>
            <a:pPr lvl="1"/>
            <a:r>
              <a:rPr lang="en-US" dirty="0" smtClean="0"/>
              <a:t>Queries take longer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683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/* </a:t>
            </a:r>
          </a:p>
          <a:p>
            <a:pPr marL="0" indent="0">
              <a:buNone/>
            </a:pPr>
            <a:r>
              <a:rPr lang="en-US" dirty="0" smtClean="0"/>
              <a:t>Code copyright 2010 </a:t>
            </a:r>
            <a:r>
              <a:rPr lang="en-US" dirty="0" err="1" smtClean="0"/>
              <a:t>SQLskills</a:t>
            </a:r>
            <a:r>
              <a:rPr lang="en-US" dirty="0" smtClean="0"/>
              <a:t> and Paul Randal, www.sqlskills.com </a:t>
            </a:r>
          </a:p>
          <a:p>
            <a:pPr marL="0" indent="0">
              <a:buNone/>
            </a:pPr>
            <a:r>
              <a:rPr lang="en-US" dirty="0" smtClean="0"/>
              <a:t>Code republished for </a:t>
            </a:r>
            <a:r>
              <a:rPr lang="en-US" dirty="0" err="1" smtClean="0"/>
              <a:t>demonsrtation</a:t>
            </a:r>
            <a:r>
              <a:rPr lang="en-US" dirty="0" smtClean="0"/>
              <a:t> purposes only.</a:t>
            </a:r>
          </a:p>
          <a:p>
            <a:pPr marL="0" indent="0">
              <a:buNone/>
            </a:pPr>
            <a:r>
              <a:rPr lang="en-US" dirty="0" smtClean="0"/>
              <a:t>*/</a:t>
            </a:r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MASTER;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DATABASEPROPERTYEX ('DBMaint2008', 'Version') &gt; 0</a:t>
            </a:r>
          </a:p>
          <a:p>
            <a:pPr marL="0" indent="0">
              <a:buNone/>
            </a:pPr>
            <a:r>
              <a:rPr lang="en-US" dirty="0"/>
              <a:t> DROP DATABASE DBMaint2008;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DATABASE DBMaint2008;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r>
              <a:rPr lang="en-US" dirty="0"/>
              <a:t>USE DBMaint2008;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SET NOCOUNT ON;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Create the 10MB filler table at the 'front' of the data file</a:t>
            </a:r>
          </a:p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FillerTable</a:t>
            </a:r>
            <a:r>
              <a:rPr lang="en-US" dirty="0"/>
              <a:t> (c1 INT IDENTITY,  c2 CHAR (8000) DEFAULT 'filler');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Fill up the filler table</a:t>
            </a:r>
          </a:p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FillerTable</a:t>
            </a:r>
            <a:r>
              <a:rPr lang="en-US" dirty="0"/>
              <a:t> DEFAULT VALUES;</a:t>
            </a:r>
          </a:p>
          <a:p>
            <a:pPr marL="0" indent="0">
              <a:buNone/>
            </a:pPr>
            <a:r>
              <a:rPr lang="en-US" dirty="0"/>
              <a:t>GO 1280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Create the production table, which will be 'after' the filler table in the data file</a:t>
            </a:r>
          </a:p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ProdTable</a:t>
            </a:r>
            <a:r>
              <a:rPr lang="en-US" dirty="0"/>
              <a:t> (c1 INT IDENTITY,  c2 CHAR (8000) DEFAULT 'production');</a:t>
            </a:r>
          </a:p>
          <a:p>
            <a:pPr marL="0" indent="0">
              <a:buNone/>
            </a:pPr>
            <a:r>
              <a:rPr lang="en-US" dirty="0"/>
              <a:t>CREATE CLUSTERED INDEX </a:t>
            </a:r>
            <a:r>
              <a:rPr lang="en-US" dirty="0" err="1"/>
              <a:t>prod_cl</a:t>
            </a:r>
            <a:r>
              <a:rPr lang="en-US" dirty="0"/>
              <a:t> ON </a:t>
            </a:r>
            <a:r>
              <a:rPr lang="en-US" dirty="0" err="1"/>
              <a:t>ProdTable</a:t>
            </a:r>
            <a:r>
              <a:rPr lang="en-US" dirty="0"/>
              <a:t> (c1);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ProdTable</a:t>
            </a:r>
            <a:r>
              <a:rPr lang="en-US" dirty="0"/>
              <a:t> DEFAULT VALUES;</a:t>
            </a:r>
          </a:p>
          <a:p>
            <a:pPr marL="0" indent="0">
              <a:buNone/>
            </a:pPr>
            <a:r>
              <a:rPr lang="en-US" dirty="0"/>
              <a:t>GO 1280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check the fragmentation of the production table</a:t>
            </a:r>
          </a:p>
          <a:p>
            <a:pPr marL="0" indent="0">
              <a:buNone/>
            </a:pPr>
            <a:r>
              <a:rPr lang="en-US" dirty="0"/>
              <a:t>SELECT [</a:t>
            </a:r>
            <a:r>
              <a:rPr lang="en-US" dirty="0" err="1"/>
              <a:t>avg_fragmentation_in_percent</a:t>
            </a:r>
            <a:r>
              <a:rPr lang="en-US" dirty="0"/>
              <a:t>] FROM </a:t>
            </a:r>
            <a:r>
              <a:rPr lang="en-US" dirty="0" err="1"/>
              <a:t>sys.dm_db_index_physical_stats</a:t>
            </a:r>
            <a:r>
              <a:rPr lang="en-US" dirty="0"/>
              <a:t> (</a:t>
            </a:r>
          </a:p>
          <a:p>
            <a:pPr marL="0" indent="0">
              <a:buNone/>
            </a:pPr>
            <a:r>
              <a:rPr lang="en-US" dirty="0"/>
              <a:t>    DB_ID ('DBMaint2008'), OBJECT_ID ('</a:t>
            </a:r>
            <a:r>
              <a:rPr lang="en-US" dirty="0" err="1"/>
              <a:t>ProdTable</a:t>
            </a:r>
            <a:r>
              <a:rPr lang="en-US" dirty="0"/>
              <a:t>'), 1, NULL, 'LIMITED');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drop the filler table, creating 10MB of free space at the 'front' of the data file</a:t>
            </a:r>
          </a:p>
          <a:p>
            <a:pPr marL="0" indent="0">
              <a:buNone/>
            </a:pPr>
            <a:r>
              <a:rPr lang="en-US" dirty="0"/>
              <a:t>DROP TABLE </a:t>
            </a:r>
            <a:r>
              <a:rPr lang="en-US" dirty="0" err="1"/>
              <a:t>FillerTable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shrink the database</a:t>
            </a:r>
          </a:p>
          <a:p>
            <a:pPr marL="0" indent="0">
              <a:buNone/>
            </a:pPr>
            <a:r>
              <a:rPr lang="en-US" dirty="0"/>
              <a:t>DBCC SHRINKDATABASE (DBMaint2008);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 check the index fragmentation again</a:t>
            </a:r>
          </a:p>
          <a:p>
            <a:pPr marL="0" indent="0">
              <a:buNone/>
            </a:pPr>
            <a:r>
              <a:rPr lang="en-US" dirty="0"/>
              <a:t>SELECT [</a:t>
            </a:r>
            <a:r>
              <a:rPr lang="en-US" dirty="0" err="1"/>
              <a:t>avg_fragmentation_in_percent</a:t>
            </a:r>
            <a:r>
              <a:rPr lang="en-US" dirty="0"/>
              <a:t>] FROM </a:t>
            </a:r>
            <a:r>
              <a:rPr lang="en-US" dirty="0" err="1"/>
              <a:t>sys.dm_db_index_physical_stats</a:t>
            </a:r>
            <a:r>
              <a:rPr lang="en-US" dirty="0"/>
              <a:t> (</a:t>
            </a:r>
          </a:p>
          <a:p>
            <a:pPr marL="0" indent="0">
              <a:buNone/>
            </a:pPr>
            <a:r>
              <a:rPr lang="en-US" dirty="0"/>
              <a:t>    DB_ID ('DBMaint2008'), OBJECT_ID ('</a:t>
            </a:r>
            <a:r>
              <a:rPr lang="en-US" dirty="0" err="1"/>
              <a:t>ProdTable</a:t>
            </a:r>
            <a:r>
              <a:rPr lang="en-US" dirty="0"/>
              <a:t>'), 1, NULL, 'LIMITED');</a:t>
            </a:r>
          </a:p>
          <a:p>
            <a:pPr marL="0" indent="0">
              <a:buNone/>
            </a:pPr>
            <a:r>
              <a:rPr lang="en-US" dirty="0"/>
              <a:t>GO </a:t>
            </a:r>
          </a:p>
        </p:txBody>
      </p:sp>
    </p:spTree>
    <p:extLst>
      <p:ext uri="{BB962C8B-B14F-4D97-AF65-F5344CB8AC3E}">
        <p14:creationId xmlns="" xmlns:p14="http://schemas.microsoft.com/office/powerpoint/2010/main" val="8771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0"/>
            <a:ext cx="7761011" cy="4572000"/>
          </a:xfrm>
        </p:spPr>
      </p:pic>
    </p:spTree>
    <p:extLst>
      <p:ext uri="{BB962C8B-B14F-4D97-AF65-F5344CB8AC3E}">
        <p14:creationId xmlns="" xmlns:p14="http://schemas.microsoft.com/office/powerpoint/2010/main" val="1377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Shrinking Databases –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Your Space</a:t>
            </a:r>
          </a:p>
          <a:p>
            <a:r>
              <a:rPr lang="en-US" dirty="0" smtClean="0"/>
              <a:t>Include a pad for maintenance operations and data growth</a:t>
            </a:r>
          </a:p>
          <a:p>
            <a:r>
              <a:rPr lang="en-US" dirty="0" smtClean="0"/>
              <a:t>If you have a massive data removal (delete, archive, etc.), then plan your shrink, and leave a pad for maintenance operations.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37696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Shrinking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Shrinking logs is not as bad.</a:t>
            </a:r>
          </a:p>
          <a:p>
            <a:r>
              <a:rPr lang="en-US" dirty="0" smtClean="0"/>
              <a:t>Waste of resources if the log will just grow again.</a:t>
            </a:r>
          </a:p>
          <a:p>
            <a:endParaRPr lang="en-US" dirty="0"/>
          </a:p>
          <a:p>
            <a:r>
              <a:rPr lang="en-US" dirty="0" smtClean="0"/>
              <a:t>What to do?</a:t>
            </a:r>
          </a:p>
          <a:p>
            <a:pPr lvl="1"/>
            <a:r>
              <a:rPr lang="en-US" dirty="0" smtClean="0"/>
              <a:t>Manage space</a:t>
            </a:r>
          </a:p>
          <a:p>
            <a:pPr lvl="1"/>
            <a:r>
              <a:rPr lang="en-US" dirty="0" smtClean="0"/>
              <a:t>Grow in chunks as needed</a:t>
            </a:r>
          </a:p>
          <a:p>
            <a:pPr lvl="1"/>
            <a:r>
              <a:rPr lang="en-US" dirty="0" smtClean="0"/>
              <a:t>Watch VLFs</a:t>
            </a:r>
          </a:p>
          <a:p>
            <a:pPr lvl="1"/>
            <a:r>
              <a:rPr lang="en-US" dirty="0" smtClean="0"/>
              <a:t>Shrink only as a rare operation if there has been a rare, unexpected operation that caused the log to grow.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8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Rights to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permission set is no access.</a:t>
            </a:r>
          </a:p>
          <a:p>
            <a:r>
              <a:rPr lang="en-US" dirty="0" smtClean="0"/>
              <a:t>When Bill needs access, typically what happens?</a:t>
            </a:r>
          </a:p>
          <a:p>
            <a:r>
              <a:rPr lang="en-US" dirty="0" smtClean="0"/>
              <a:t>Assign SELECT, INSERT, UPDATE, DELETE to Bill</a:t>
            </a:r>
          </a:p>
          <a:p>
            <a:r>
              <a:rPr lang="en-US" dirty="0" smtClean="0"/>
              <a:t>What’s next?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Rights to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quits and Tom takes his place.</a:t>
            </a:r>
          </a:p>
          <a:p>
            <a:r>
              <a:rPr lang="en-US" dirty="0" smtClean="0"/>
              <a:t>How do you reassign rights to Tom?</a:t>
            </a:r>
          </a:p>
          <a:p>
            <a:pPr lvl="1"/>
            <a:r>
              <a:rPr lang="en-US" dirty="0" smtClean="0"/>
              <a:t>Manually</a:t>
            </a:r>
          </a:p>
          <a:p>
            <a:pPr lvl="1"/>
            <a:r>
              <a:rPr lang="en-US" dirty="0" smtClean="0"/>
              <a:t>Script</a:t>
            </a:r>
          </a:p>
          <a:p>
            <a:r>
              <a:rPr lang="en-US" dirty="0" smtClean="0"/>
              <a:t>Neither of these is preferable.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* -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More I/O</a:t>
            </a:r>
          </a:p>
          <a:p>
            <a:pPr lvl="1"/>
            <a:r>
              <a:rPr lang="en-US" dirty="0" smtClean="0"/>
              <a:t>More network bandwidth</a:t>
            </a:r>
          </a:p>
          <a:p>
            <a:pPr lvl="1"/>
            <a:r>
              <a:rPr lang="en-US" dirty="0" smtClean="0"/>
              <a:t>Less cache</a:t>
            </a:r>
          </a:p>
          <a:p>
            <a:r>
              <a:rPr lang="en-US" dirty="0" smtClean="0"/>
              <a:t>Less readable </a:t>
            </a:r>
          </a:p>
          <a:p>
            <a:pPr lvl="1"/>
            <a:r>
              <a:rPr lang="en-US" dirty="0" smtClean="0"/>
              <a:t>You may know what the columns are, but the next person might not.</a:t>
            </a:r>
          </a:p>
          <a:p>
            <a:r>
              <a:rPr lang="en-US" dirty="0" smtClean="0"/>
              <a:t>Does not update in views </a:t>
            </a:r>
          </a:p>
        </p:txBody>
      </p:sp>
    </p:spTree>
    <p:extLst>
      <p:ext uri="{BB962C8B-B14F-4D97-AF65-F5344CB8AC3E}">
        <p14:creationId xmlns="" xmlns:p14="http://schemas.microsoft.com/office/powerpoint/2010/main" val="29327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Assigning Rights to </a:t>
            </a:r>
            <a:r>
              <a:rPr lang="en-US" dirty="0" smtClean="0"/>
              <a:t>Users -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Roles</a:t>
            </a:r>
          </a:p>
          <a:p>
            <a:r>
              <a:rPr lang="en-US" dirty="0" smtClean="0"/>
              <a:t>Create a Database Role for each job that needs to be done</a:t>
            </a:r>
          </a:p>
          <a:p>
            <a:pPr lvl="1"/>
            <a:r>
              <a:rPr lang="en-US" dirty="0" smtClean="0"/>
              <a:t>GRANT permissions to the role</a:t>
            </a:r>
          </a:p>
          <a:p>
            <a:pPr lvl="1"/>
            <a:r>
              <a:rPr lang="en-US" dirty="0" smtClean="0"/>
              <a:t>Assign users to the role.</a:t>
            </a:r>
          </a:p>
          <a:p>
            <a:r>
              <a:rPr lang="en-US" dirty="0" smtClean="0"/>
              <a:t>Allows you to backtrack permissions for multiple users easier.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1524000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SQL 89 v SQL 92 Syntax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Naming </a:t>
            </a:r>
            <a:r>
              <a:rPr lang="en-US" smtClean="0"/>
              <a:t>(Keywords)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Integer Division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Date Formats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Data Type Precedence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Declaring </a:t>
            </a:r>
            <a:r>
              <a:rPr lang="en-US" dirty="0" err="1" smtClean="0"/>
              <a:t>varchar</a:t>
            </a:r>
            <a:r>
              <a:rPr lang="en-US" dirty="0"/>
              <a:t> </a:t>
            </a:r>
            <a:r>
              <a:rPr lang="en-US" dirty="0" smtClean="0"/>
              <a:t>(or </a:t>
            </a:r>
            <a:r>
              <a:rPr lang="en-US" dirty="0" err="1" smtClean="0"/>
              <a:t>nvarchar</a:t>
            </a:r>
            <a:r>
              <a:rPr lang="en-US" dirty="0" smtClean="0"/>
              <a:t>) without length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Division by zero handling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Transaction Log Backups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more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796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Hope you learned something</a:t>
            </a:r>
          </a:p>
          <a:p>
            <a:r>
              <a:rPr lang="en-US" dirty="0" smtClean="0"/>
              <a:t>Pass the word (blog, colleagues,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2"/>
              </a:rPr>
              <a:t>sjones@sqlservercentral.com</a:t>
            </a:r>
            <a:endParaRPr lang="en-US" dirty="0" smtClean="0"/>
          </a:p>
          <a:p>
            <a:r>
              <a:rPr lang="en-US" dirty="0" smtClean="0"/>
              <a:t>Thanks to </a:t>
            </a:r>
            <a:r>
              <a:rPr lang="en-US" dirty="0" err="1" smtClean="0"/>
              <a:t>Plamen</a:t>
            </a:r>
            <a:r>
              <a:rPr lang="en-US" dirty="0" smtClean="0"/>
              <a:t> </a:t>
            </a:r>
            <a:r>
              <a:rPr lang="en-US" dirty="0" err="1" smtClean="0"/>
              <a:t>Ratchev</a:t>
            </a:r>
            <a:r>
              <a:rPr lang="en-US" dirty="0" smtClean="0"/>
              <a:t> for some slides</a:t>
            </a:r>
          </a:p>
          <a:p>
            <a:pPr lvl="1"/>
            <a:r>
              <a:rPr lang="en-US" dirty="0" smtClean="0"/>
              <a:t>Blog </a:t>
            </a:r>
            <a:r>
              <a:rPr lang="en-US" dirty="0" smtClean="0">
                <a:hlinkClick r:id="rId3"/>
              </a:rPr>
              <a:t>http://pratchev.blogspot.com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62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Shrinking Databases</a:t>
            </a:r>
          </a:p>
          <a:p>
            <a:r>
              <a:rPr lang="en-US" sz="2000" dirty="0">
                <a:hlinkClick r:id="rId2"/>
              </a:rPr>
              <a:t>Why you should not shrink your data </a:t>
            </a:r>
            <a:r>
              <a:rPr lang="en-US" sz="2000" dirty="0" smtClean="0">
                <a:hlinkClick r:id="rId2"/>
              </a:rPr>
              <a:t>files</a:t>
            </a:r>
            <a:endParaRPr lang="en-US" sz="2000" dirty="0" smtClean="0"/>
          </a:p>
          <a:p>
            <a:r>
              <a:rPr lang="en-US" sz="2000" dirty="0" smtClean="0">
                <a:hlinkClick r:id="rId3" tooltip="Permanent Link: Shrinking databases"/>
              </a:rPr>
              <a:t>Shrinking databases</a:t>
            </a:r>
            <a:endParaRPr lang="en-US" sz="2000" dirty="0" smtClean="0"/>
          </a:p>
          <a:p>
            <a:pPr marL="0" indent="0">
              <a:buNone/>
            </a:pPr>
            <a:r>
              <a:rPr lang="en-US" b="1" dirty="0" smtClean="0"/>
              <a:t>Leaning on </a:t>
            </a:r>
            <a:r>
              <a:rPr lang="en-US" b="1" dirty="0" err="1" smtClean="0"/>
              <a:t>Autogrow</a:t>
            </a:r>
            <a:endParaRPr lang="en-US" b="1" dirty="0" smtClean="0"/>
          </a:p>
          <a:p>
            <a:r>
              <a:rPr lang="en-US" sz="2000" dirty="0">
                <a:hlinkClick r:id="rId4"/>
              </a:rPr>
              <a:t>Transaction Log VLFs - too many or too few</a:t>
            </a:r>
            <a:r>
              <a:rPr lang="en-US" sz="2000" dirty="0" smtClean="0">
                <a:hlinkClick r:id="rId4"/>
              </a:rPr>
              <a:t>?</a:t>
            </a:r>
            <a:endParaRPr lang="en-US" sz="2000" dirty="0" smtClean="0"/>
          </a:p>
          <a:p>
            <a:pPr marL="0" indent="0">
              <a:buNone/>
            </a:pPr>
            <a:r>
              <a:rPr lang="en-US" b="1" dirty="0" smtClean="0"/>
              <a:t>GUID as a Clustered Key</a:t>
            </a:r>
          </a:p>
          <a:p>
            <a:r>
              <a:rPr lang="en-US" sz="2000" dirty="0">
                <a:hlinkClick r:id="rId5"/>
              </a:rPr>
              <a:t>Common SQL Server Mistakes – GUID as a Clustered </a:t>
            </a:r>
            <a:r>
              <a:rPr lang="en-US" sz="2000" dirty="0" smtClean="0">
                <a:hlinkClick r:id="rId5"/>
              </a:rPr>
              <a:t>PK</a:t>
            </a:r>
            <a:endParaRPr lang="en-US" sz="2000" dirty="0" smtClean="0"/>
          </a:p>
          <a:p>
            <a:r>
              <a:rPr lang="en-US" sz="2000" dirty="0">
                <a:hlinkClick r:id="rId6"/>
              </a:rPr>
              <a:t>GUIDs as PRIMARY KEYs and/or the clustering </a:t>
            </a:r>
            <a:r>
              <a:rPr lang="en-US" sz="2000" dirty="0" smtClean="0">
                <a:hlinkClick r:id="rId6"/>
              </a:rPr>
              <a:t>key</a:t>
            </a:r>
            <a:endParaRPr lang="en-US" sz="2000" dirty="0" smtClean="0"/>
          </a:p>
          <a:p>
            <a:r>
              <a:rPr lang="en-US" sz="2000" dirty="0">
                <a:hlinkClick r:id="rId7"/>
              </a:rPr>
              <a:t>How Using GUIDs in SQL Server Affect Index Performance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61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</a:t>
            </a:r>
          </a:p>
          <a:p>
            <a:r>
              <a:rPr lang="en-US" sz="2000" dirty="0">
                <a:hlinkClick r:id="rId2"/>
              </a:rPr>
              <a:t>Common SQL Server Mistakes - SELECT </a:t>
            </a:r>
            <a:r>
              <a:rPr lang="en-US" sz="2000" dirty="0" smtClean="0">
                <a:hlinkClick r:id="rId2"/>
              </a:rPr>
              <a:t>*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SQL SERVER – SELECT * and Adding Column Issue in View – Limitation of the View 4</a:t>
            </a:r>
            <a:endParaRPr lang="en-US" sz="2000" dirty="0"/>
          </a:p>
          <a:p>
            <a:r>
              <a:rPr lang="en-US" sz="2000" dirty="0" smtClean="0">
                <a:hlinkClick r:id="rId4"/>
              </a:rPr>
              <a:t>Chapter 14 – Improving SQL Server Performance</a:t>
            </a:r>
            <a:r>
              <a:rPr lang="en-US" sz="2000" dirty="0" smtClean="0"/>
              <a:t> (select only the rows and columns needed)</a:t>
            </a:r>
          </a:p>
          <a:p>
            <a:pPr marL="0" indent="0">
              <a:buNone/>
            </a:pPr>
            <a:r>
              <a:rPr lang="en-US" sz="2000" dirty="0" smtClean="0"/>
              <a:t>Function in WHERE Clause</a:t>
            </a:r>
          </a:p>
          <a:p>
            <a:r>
              <a:rPr lang="en-US" sz="2000" dirty="0" smtClean="0">
                <a:hlinkClick r:id="rId5"/>
              </a:rPr>
              <a:t>The Cost of Function Use in a Where Clause</a:t>
            </a:r>
            <a:endParaRPr lang="en-US" sz="2000" dirty="0" smtClean="0"/>
          </a:p>
          <a:p>
            <a:r>
              <a:rPr lang="en-US" sz="2000" dirty="0">
                <a:hlinkClick r:id="rId6"/>
              </a:rPr>
              <a:t>Avoid functions in the SQL Server WHERE clause for Performance Improvements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90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NULL</a:t>
            </a:r>
          </a:p>
          <a:p>
            <a:r>
              <a:rPr lang="en-US" sz="2400" dirty="0" smtClean="0">
                <a:hlinkClick r:id="rId2"/>
              </a:rPr>
              <a:t>Understanding the Difference Between IS NULL and = NULL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NULL v NULL?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Cursors</a:t>
            </a:r>
          </a:p>
          <a:p>
            <a:r>
              <a:rPr lang="en-US" sz="2400" dirty="0">
                <a:hlinkClick r:id="rId4"/>
              </a:rPr>
              <a:t>Cursor </a:t>
            </a:r>
            <a:r>
              <a:rPr lang="en-US" sz="2400" dirty="0" smtClean="0">
                <a:hlinkClick r:id="rId4"/>
              </a:rPr>
              <a:t>Performance</a:t>
            </a:r>
            <a:endParaRPr lang="en-US" sz="2400" dirty="0" smtClean="0"/>
          </a:p>
          <a:p>
            <a:r>
              <a:rPr lang="en-US" sz="2400" dirty="0">
                <a:hlinkClick r:id="rId5"/>
              </a:rPr>
              <a:t>Chapter 14 — Improving SQL Server </a:t>
            </a:r>
            <a:r>
              <a:rPr lang="en-US" sz="2400" dirty="0" smtClean="0">
                <a:hlinkClick r:id="rId5"/>
              </a:rPr>
              <a:t>Performance</a:t>
            </a:r>
            <a:endParaRPr lang="en-US" sz="2400" dirty="0" smtClean="0">
              <a:hlinkClick r:id="rId6"/>
            </a:endParaRPr>
          </a:p>
          <a:p>
            <a:r>
              <a:rPr lang="en-US" sz="2400" dirty="0" smtClean="0">
                <a:hlinkClick r:id="rId6"/>
              </a:rPr>
              <a:t>Performance </a:t>
            </a:r>
            <a:r>
              <a:rPr lang="en-US" sz="2400" dirty="0">
                <a:hlinkClick r:id="rId6"/>
              </a:rPr>
              <a:t>Tuning SQL Server Cursors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986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* - Views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05" y="1362075"/>
            <a:ext cx="4004790" cy="4724400"/>
          </a:xfrm>
        </p:spPr>
      </p:pic>
      <p:sp>
        <p:nvSpPr>
          <p:cNvPr id="5" name="Rectangle 4"/>
          <p:cNvSpPr/>
          <p:nvPr/>
        </p:nvSpPr>
        <p:spPr>
          <a:xfrm>
            <a:off x="457200" y="1371600"/>
            <a:ext cx="3581400" cy="53340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99" y="2595562"/>
            <a:ext cx="3433355" cy="19764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3400" y="1981200"/>
            <a:ext cx="3581400" cy="137160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5775" y="3583781"/>
            <a:ext cx="3581400" cy="53340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" y="4119562"/>
            <a:ext cx="3581400" cy="1138238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7700" y="5410199"/>
            <a:ext cx="3581400" cy="569119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987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* -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8229600" cy="1219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Choose the columns you need</a:t>
            </a:r>
          </a:p>
          <a:p>
            <a:r>
              <a:rPr lang="en-US" sz="2400" dirty="0" smtClean="0"/>
              <a:t>If you want to know what columns are in a table…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362200"/>
            <a:ext cx="2819991" cy="320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7191375" cy="2019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249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 as Clustered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clustered index keeps the data in order of the index key(s).</a:t>
            </a:r>
          </a:p>
          <a:p>
            <a:r>
              <a:rPr lang="en-US" dirty="0" smtClean="0"/>
              <a:t>GUIDs are not ordered.</a:t>
            </a:r>
          </a:p>
          <a:p>
            <a:r>
              <a:rPr lang="en-US" dirty="0" smtClean="0"/>
              <a:t>The Primary Key is clustered by default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82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1600200"/>
            <a:ext cx="2209800" cy="27649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1600200"/>
            <a:ext cx="2209800" cy="27649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752600" y="1600200"/>
            <a:ext cx="2209800" cy="304800"/>
            <a:chOff x="914400" y="1295400"/>
            <a:chExt cx="2209800" cy="304800"/>
          </a:xfrm>
        </p:grpSpPr>
        <p:sp>
          <p:nvSpPr>
            <p:cNvPr id="7" name="Rectangle 6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Name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371600" y="381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 Table – Clustered Index on ID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19600" y="1600200"/>
            <a:ext cx="2209800" cy="304800"/>
            <a:chOff x="914400" y="1295400"/>
            <a:chExt cx="2209800" cy="304800"/>
          </a:xfrm>
        </p:grpSpPr>
        <p:sp>
          <p:nvSpPr>
            <p:cNvPr id="12" name="Rectangle 11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Name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752600" y="1915886"/>
            <a:ext cx="2209800" cy="304800"/>
            <a:chOff x="914400" y="1295400"/>
            <a:chExt cx="2209800" cy="304800"/>
          </a:xfrm>
        </p:grpSpPr>
        <p:sp>
          <p:nvSpPr>
            <p:cNvPr id="18" name="Rectangle 17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Steve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760764" y="2231572"/>
            <a:ext cx="2209800" cy="304800"/>
            <a:chOff x="914400" y="1295400"/>
            <a:chExt cx="2209800" cy="304800"/>
          </a:xfrm>
        </p:grpSpPr>
        <p:sp>
          <p:nvSpPr>
            <p:cNvPr id="21" name="Rectangle 20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Marc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2599" y="4060372"/>
            <a:ext cx="2209800" cy="304800"/>
            <a:chOff x="914400" y="1295400"/>
            <a:chExt cx="2209800" cy="304800"/>
          </a:xfrm>
        </p:grpSpPr>
        <p:sp>
          <p:nvSpPr>
            <p:cNvPr id="27" name="Rectangle 26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Jason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419600" y="2536373"/>
            <a:ext cx="2209800" cy="304800"/>
            <a:chOff x="914400" y="1295400"/>
            <a:chExt cx="2209800" cy="304800"/>
          </a:xfrm>
        </p:grpSpPr>
        <p:sp>
          <p:nvSpPr>
            <p:cNvPr id="30" name="Rectangle 29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Jennifer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52599" y="3145972"/>
            <a:ext cx="2209800" cy="304800"/>
            <a:chOff x="914400" y="1295400"/>
            <a:chExt cx="2209800" cy="304800"/>
          </a:xfrm>
        </p:grpSpPr>
        <p:sp>
          <p:nvSpPr>
            <p:cNvPr id="33" name="Rectangle 32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Glenn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752599" y="3450772"/>
            <a:ext cx="2209800" cy="304800"/>
            <a:chOff x="914400" y="1295400"/>
            <a:chExt cx="2209800" cy="304800"/>
          </a:xfrm>
        </p:grpSpPr>
        <p:sp>
          <p:nvSpPr>
            <p:cNvPr id="36" name="Rectangle 35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Carlos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52599" y="3755572"/>
            <a:ext cx="2209800" cy="304800"/>
            <a:chOff x="914400" y="1295400"/>
            <a:chExt cx="2209800" cy="304800"/>
          </a:xfrm>
        </p:grpSpPr>
        <p:sp>
          <p:nvSpPr>
            <p:cNvPr id="39" name="Rectangle 38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Tim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419600" y="1915886"/>
            <a:ext cx="2209800" cy="304800"/>
            <a:chOff x="914400" y="1295400"/>
            <a:chExt cx="2209800" cy="304800"/>
          </a:xfrm>
        </p:grpSpPr>
        <p:sp>
          <p:nvSpPr>
            <p:cNvPr id="45" name="Rectangle 44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419600" y="2231573"/>
            <a:ext cx="2209800" cy="304800"/>
            <a:chOff x="914400" y="1295400"/>
            <a:chExt cx="2209800" cy="304800"/>
          </a:xfrm>
        </p:grpSpPr>
        <p:sp>
          <p:nvSpPr>
            <p:cNvPr id="48" name="Rectangle 47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Kevin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419600" y="2841172"/>
            <a:ext cx="2209800" cy="304800"/>
            <a:chOff x="914400" y="1295400"/>
            <a:chExt cx="2209800" cy="304800"/>
          </a:xfrm>
        </p:grpSpPr>
        <p:sp>
          <p:nvSpPr>
            <p:cNvPr id="51" name="Rectangle 50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Troy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752599" y="2536372"/>
            <a:ext cx="2209800" cy="304800"/>
            <a:chOff x="914400" y="1295400"/>
            <a:chExt cx="2209800" cy="304800"/>
          </a:xfrm>
        </p:grpSpPr>
        <p:sp>
          <p:nvSpPr>
            <p:cNvPr id="54" name="Rectangle 53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Paul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760764" y="2841172"/>
            <a:ext cx="2209800" cy="304800"/>
            <a:chOff x="914400" y="1295400"/>
            <a:chExt cx="2209800" cy="304800"/>
          </a:xfrm>
        </p:grpSpPr>
        <p:sp>
          <p:nvSpPr>
            <p:cNvPr id="57" name="Rectangle 56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Chris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93744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6600" y="1295400"/>
            <a:ext cx="2209800" cy="27649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276600" y="1317171"/>
            <a:ext cx="2209800" cy="304800"/>
            <a:chOff x="914400" y="1295400"/>
            <a:chExt cx="2209800" cy="304800"/>
          </a:xfrm>
        </p:grpSpPr>
        <p:sp>
          <p:nvSpPr>
            <p:cNvPr id="7" name="Rectangle 6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Name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371600" y="381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 Table – Clustered Index on UID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6134100" y="2141764"/>
            <a:ext cx="2209800" cy="304800"/>
            <a:chOff x="800100" y="1651907"/>
            <a:chExt cx="2209800" cy="304800"/>
          </a:xfrm>
        </p:grpSpPr>
        <p:sp>
          <p:nvSpPr>
            <p:cNvPr id="21" name="Rectangle 20"/>
            <p:cNvSpPr/>
            <p:nvPr/>
          </p:nvSpPr>
          <p:spPr>
            <a:xfrm>
              <a:off x="8001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0C5D8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Marc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76600" y="2230213"/>
            <a:ext cx="2209800" cy="304800"/>
            <a:chOff x="914400" y="1295400"/>
            <a:chExt cx="2209800" cy="304800"/>
          </a:xfrm>
        </p:grpSpPr>
        <p:sp>
          <p:nvSpPr>
            <p:cNvPr id="33" name="Rectangle 32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0C5B3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Glenn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134100" y="1714501"/>
            <a:ext cx="2209800" cy="304800"/>
            <a:chOff x="3905251" y="990600"/>
            <a:chExt cx="2209800" cy="304800"/>
          </a:xfrm>
        </p:grpSpPr>
        <p:sp>
          <p:nvSpPr>
            <p:cNvPr id="36" name="Rectangle 35"/>
            <p:cNvSpPr/>
            <p:nvPr/>
          </p:nvSpPr>
          <p:spPr>
            <a:xfrm>
              <a:off x="39052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0C5A7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101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Chris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05525" y="3581400"/>
            <a:ext cx="2200275" cy="304800"/>
            <a:chOff x="314325" y="2841172"/>
            <a:chExt cx="2200275" cy="304800"/>
          </a:xfrm>
        </p:grpSpPr>
        <p:sp>
          <p:nvSpPr>
            <p:cNvPr id="54" name="Rectangle 53"/>
            <p:cNvSpPr/>
            <p:nvPr/>
          </p:nvSpPr>
          <p:spPr>
            <a:xfrm>
              <a:off x="314325" y="2841172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CA438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09700" y="2841172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Paul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34100" y="2677886"/>
            <a:ext cx="2209800" cy="304800"/>
            <a:chOff x="4219575" y="2624240"/>
            <a:chExt cx="2209800" cy="304800"/>
          </a:xfrm>
        </p:grpSpPr>
        <p:sp>
          <p:nvSpPr>
            <p:cNvPr id="57" name="Rectangle 56"/>
            <p:cNvSpPr/>
            <p:nvPr/>
          </p:nvSpPr>
          <p:spPr>
            <a:xfrm>
              <a:off x="42195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0C4D6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3244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Steve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286124" y="1619252"/>
            <a:ext cx="2209800" cy="304800"/>
            <a:chOff x="3905251" y="990600"/>
            <a:chExt cx="2209800" cy="304800"/>
          </a:xfrm>
        </p:grpSpPr>
        <p:sp>
          <p:nvSpPr>
            <p:cNvPr id="28" name="Rectangle 27"/>
            <p:cNvSpPr/>
            <p:nvPr/>
          </p:nvSpPr>
          <p:spPr>
            <a:xfrm>
              <a:off x="39052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0C5A7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101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Chris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286124" y="1924052"/>
            <a:ext cx="2209800" cy="304800"/>
            <a:chOff x="3905251" y="990600"/>
            <a:chExt cx="2209800" cy="304800"/>
          </a:xfrm>
        </p:grpSpPr>
        <p:sp>
          <p:nvSpPr>
            <p:cNvPr id="31" name="Rectangle 30"/>
            <p:cNvSpPr/>
            <p:nvPr/>
          </p:nvSpPr>
          <p:spPr>
            <a:xfrm>
              <a:off x="39052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0C5D8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0101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Marc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76600" y="2230213"/>
            <a:ext cx="2209800" cy="304800"/>
            <a:chOff x="4219575" y="2624240"/>
            <a:chExt cx="2209800" cy="304800"/>
          </a:xfrm>
        </p:grpSpPr>
        <p:sp>
          <p:nvSpPr>
            <p:cNvPr id="40" name="Rectangle 39"/>
            <p:cNvSpPr/>
            <p:nvPr/>
          </p:nvSpPr>
          <p:spPr>
            <a:xfrm>
              <a:off x="42195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0C4D6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3244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Steve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76600" y="1621971"/>
            <a:ext cx="2209800" cy="304800"/>
            <a:chOff x="4219575" y="2624240"/>
            <a:chExt cx="2209800" cy="304800"/>
          </a:xfrm>
        </p:grpSpPr>
        <p:sp>
          <p:nvSpPr>
            <p:cNvPr id="43" name="Rectangle 42"/>
            <p:cNvSpPr/>
            <p:nvPr/>
          </p:nvSpPr>
          <p:spPr>
            <a:xfrm>
              <a:off x="42195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0C4D6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324475" y="262424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Steve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276600" y="1925413"/>
            <a:ext cx="2219324" cy="304800"/>
            <a:chOff x="3905251" y="990600"/>
            <a:chExt cx="2219324" cy="304800"/>
          </a:xfrm>
        </p:grpSpPr>
        <p:sp>
          <p:nvSpPr>
            <p:cNvPr id="46" name="Rectangle 45"/>
            <p:cNvSpPr/>
            <p:nvPr/>
          </p:nvSpPr>
          <p:spPr>
            <a:xfrm>
              <a:off x="3905251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0C5A7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019675" y="9906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Chris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276600" y="2228852"/>
            <a:ext cx="2209800" cy="304800"/>
            <a:chOff x="800100" y="1651907"/>
            <a:chExt cx="2209800" cy="304800"/>
          </a:xfrm>
        </p:grpSpPr>
        <p:sp>
          <p:nvSpPr>
            <p:cNvPr id="61" name="Rectangle 60"/>
            <p:cNvSpPr/>
            <p:nvPr/>
          </p:nvSpPr>
          <p:spPr>
            <a:xfrm>
              <a:off x="8001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0C5D8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050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Marc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286124" y="2535013"/>
            <a:ext cx="2209800" cy="304800"/>
            <a:chOff x="800100" y="1651907"/>
            <a:chExt cx="2209800" cy="304800"/>
          </a:xfrm>
        </p:grpSpPr>
        <p:sp>
          <p:nvSpPr>
            <p:cNvPr id="64" name="Rectangle 63"/>
            <p:cNvSpPr/>
            <p:nvPr/>
          </p:nvSpPr>
          <p:spPr>
            <a:xfrm>
              <a:off x="8001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0C5D8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05000" y="1651907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Marc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134100" y="3135086"/>
            <a:ext cx="2209800" cy="304800"/>
            <a:chOff x="914400" y="1295400"/>
            <a:chExt cx="2209800" cy="304800"/>
          </a:xfrm>
        </p:grpSpPr>
        <p:sp>
          <p:nvSpPr>
            <p:cNvPr id="67" name="Rectangle 66"/>
            <p:cNvSpPr/>
            <p:nvPr/>
          </p:nvSpPr>
          <p:spPr>
            <a:xfrm>
              <a:off x="9144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0C5B3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019300" y="1295400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Glenn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300412" y="2839813"/>
            <a:ext cx="2200275" cy="304800"/>
            <a:chOff x="314325" y="2841172"/>
            <a:chExt cx="2200275" cy="304800"/>
          </a:xfrm>
        </p:grpSpPr>
        <p:sp>
          <p:nvSpPr>
            <p:cNvPr id="70" name="Rectangle 69"/>
            <p:cNvSpPr/>
            <p:nvPr/>
          </p:nvSpPr>
          <p:spPr>
            <a:xfrm>
              <a:off x="314325" y="2841172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CA438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409700" y="2841172"/>
              <a:ext cx="1104900" cy="304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Paul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68197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1288</Words>
  <Application>Microsoft Office PowerPoint</Application>
  <PresentationFormat>On-screen Show (4:3)</PresentationFormat>
  <Paragraphs>319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Common SQL Server Mistakes</vt:lpstr>
      <vt:lpstr>Common SQL Server Mistakes</vt:lpstr>
      <vt:lpstr>SELECT *</vt:lpstr>
      <vt:lpstr>SELECT * - Issues</vt:lpstr>
      <vt:lpstr>SELECT * - Views</vt:lpstr>
      <vt:lpstr>SELECT * - Solutions</vt:lpstr>
      <vt:lpstr>GUID as Clustered Key</vt:lpstr>
      <vt:lpstr>Slide 8</vt:lpstr>
      <vt:lpstr>Slide 9</vt:lpstr>
      <vt:lpstr>Slide 10</vt:lpstr>
      <vt:lpstr>GUID as Clustered Key – Solutions</vt:lpstr>
      <vt:lpstr>Functions in the WHERE Clause</vt:lpstr>
      <vt:lpstr>Functions in the WHERE Clause</vt:lpstr>
      <vt:lpstr>Functions in the WHERE Clause</vt:lpstr>
      <vt:lpstr>Functions in the WHERE Clause</vt:lpstr>
      <vt:lpstr>= NULL </vt:lpstr>
      <vt:lpstr>= NULL</vt:lpstr>
      <vt:lpstr>Single Row Triggers</vt:lpstr>
      <vt:lpstr>Single Row Triggers</vt:lpstr>
      <vt:lpstr>Indexing All Columns</vt:lpstr>
      <vt:lpstr>Indexing All Columns</vt:lpstr>
      <vt:lpstr>Indexing All Columns</vt:lpstr>
      <vt:lpstr>Indexing All Columns</vt:lpstr>
      <vt:lpstr>Indexing All Columns (Solutions)</vt:lpstr>
      <vt:lpstr>Cursors</vt:lpstr>
      <vt:lpstr>Cursors</vt:lpstr>
      <vt:lpstr>Cursors</vt:lpstr>
      <vt:lpstr>Cursors</vt:lpstr>
      <vt:lpstr>Cursors (solutions)</vt:lpstr>
      <vt:lpstr>SA Account Usage</vt:lpstr>
      <vt:lpstr>SA Account Usage (Solutions)</vt:lpstr>
      <vt:lpstr>Shrinking Databases Regularly</vt:lpstr>
      <vt:lpstr>Shrinking Databases Regularly</vt:lpstr>
      <vt:lpstr>Demo</vt:lpstr>
      <vt:lpstr>Slide 35</vt:lpstr>
      <vt:lpstr>Shrinking Databases – Solutions</vt:lpstr>
      <vt:lpstr>Shrinking Logs</vt:lpstr>
      <vt:lpstr>Assigning Rights to Users</vt:lpstr>
      <vt:lpstr>Assigning Rights to Users</vt:lpstr>
      <vt:lpstr>Assigning Rights to Users - Solutions</vt:lpstr>
      <vt:lpstr>Other Issues</vt:lpstr>
      <vt:lpstr>Thanks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SQL Server Mistakes</dc:title>
  <dc:creator>sjones</dc:creator>
  <cp:lastModifiedBy>Steve</cp:lastModifiedBy>
  <cp:revision>55</cp:revision>
  <dcterms:created xsi:type="dcterms:W3CDTF">2006-08-16T00:00:00Z</dcterms:created>
  <dcterms:modified xsi:type="dcterms:W3CDTF">2011-03-05T02:11:30Z</dcterms:modified>
</cp:coreProperties>
</file>